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4" r:id="rId11"/>
    <p:sldId id="266" r:id="rId12"/>
    <p:sldId id="267" r:id="rId13"/>
    <p:sldId id="268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 bwMode="auto">
          <a:xfrm>
            <a:off x="1026367" y="237459"/>
            <a:ext cx="1055292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alt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 biện pháp tu từ trong những câu sau:</a:t>
            </a:r>
            <a:endParaRPr lang="en-US" altLang="en-US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1380931" y="1374452"/>
            <a:ext cx="9265298" cy="450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chàm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(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(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(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389069" y="1649137"/>
            <a:ext cx="2209800" cy="58477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=&gt;Hoán dụ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755296" y="3244674"/>
            <a:ext cx="3684036" cy="584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FF"/>
                </a:solidFill>
              </a:rPr>
              <a:t>=&gt;So sánh, điệp ngữ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119966" y="4905525"/>
            <a:ext cx="1905000" cy="584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FF"/>
                </a:solidFill>
              </a:rPr>
              <a:t> =&gt; Ẩn dụ</a:t>
            </a:r>
          </a:p>
        </p:txBody>
      </p:sp>
    </p:spTree>
    <p:extLst>
      <p:ext uri="{BB962C8B-B14F-4D97-AF65-F5344CB8AC3E}">
        <p14:creationId xmlns:p14="http://schemas.microsoft.com/office/powerpoint/2010/main" val="165311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0329" y="156059"/>
            <a:ext cx="80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7110" y="1511555"/>
            <a:ext cx="70228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873" y="1744819"/>
            <a:ext cx="32346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So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60645" y="3340360"/>
            <a:ext cx="2976465" cy="16144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32449" y="3088433"/>
            <a:ext cx="2416629" cy="12129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05878" y="4553338"/>
            <a:ext cx="2743200" cy="671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05878" y="2864498"/>
            <a:ext cx="2743200" cy="6629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9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694" y="2325045"/>
            <a:ext cx="11290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Thành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53698"/>
            <a:ext cx="11865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                                 </a:t>
            </a:r>
            <a:r>
              <a:rPr lang="en-US" sz="28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2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kumimoji="0" lang="en-US" sz="2800" i="0" u="none" strike="noStrike" kern="1200" cap="none" spc="0" normalizeH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(</a:t>
            </a:r>
            <a:r>
              <a:rPr lang="en-US" sz="2800" baseline="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i="1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i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458408" y="1961146"/>
            <a:ext cx="30791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9938" y="93471"/>
            <a:ext cx="11982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LUYỆN TẬP: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282" y="3205229"/>
            <a:ext cx="11705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(Nguyễn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939" y="4486637"/>
            <a:ext cx="1129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64364" y="4077479"/>
            <a:ext cx="3421228" cy="23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9682" y="5046478"/>
            <a:ext cx="11705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[…]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(Nam Cao,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Phèo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339" y="5824011"/>
            <a:ext cx="11290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948473" y="5477076"/>
            <a:ext cx="1399592" cy="93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8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314" y="628363"/>
            <a:ext cx="12045821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</a:rPr>
              <a:t> 2 :</a:t>
            </a:r>
            <a:r>
              <a:rPr lang="en-US" altLang="en-US" sz="2800" b="1" dirty="0" err="1">
                <a:solidFill>
                  <a:schemeClr val="bg1"/>
                </a:solidFill>
              </a:rPr>
              <a:t>Điền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thành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ngữ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sau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đây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chỗ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trống</a:t>
            </a:r>
            <a:r>
              <a:rPr lang="en-US" altLang="en-US" sz="2800" b="1" dirty="0">
                <a:solidFill>
                  <a:schemeClr val="bg1"/>
                </a:solidFill>
              </a:rPr>
              <a:t>/....../ </a:t>
            </a:r>
            <a:r>
              <a:rPr lang="en-US" altLang="en-US" sz="2800" b="1" dirty="0" err="1">
                <a:solidFill>
                  <a:schemeClr val="bg1"/>
                </a:solidFill>
              </a:rPr>
              <a:t>để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tạo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thành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biện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pháp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tu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nói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quá</a:t>
            </a:r>
            <a:r>
              <a:rPr lang="en-US" altLang="en-US" sz="2800" b="1" dirty="0">
                <a:solidFill>
                  <a:schemeClr val="bg1"/>
                </a:solidFill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Bầm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gan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tím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ruột</a:t>
            </a:r>
            <a:r>
              <a:rPr lang="en-US" altLang="en-US" sz="2800" b="1" i="1" dirty="0">
                <a:solidFill>
                  <a:srgbClr val="FF0000"/>
                </a:solidFill>
              </a:rPr>
              <a:t>;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Chó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ăn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đá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gà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ăn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sỏi</a:t>
            </a:r>
            <a:r>
              <a:rPr lang="en-US" altLang="en-US" sz="2800" b="1" i="1" dirty="0">
                <a:solidFill>
                  <a:srgbClr val="FF0000"/>
                </a:solidFill>
              </a:rPr>
              <a:t>;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Nở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từng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khúc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ruột</a:t>
            </a:r>
            <a:r>
              <a:rPr lang="en-US" altLang="en-US" sz="2800" b="1" i="1" dirty="0">
                <a:solidFill>
                  <a:srgbClr val="FF0000"/>
                </a:solidFill>
              </a:rPr>
              <a:t>;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Ruột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để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ngoài</a:t>
            </a:r>
            <a:r>
              <a:rPr lang="en-US" altLang="en-US" sz="2800" b="1" i="1" dirty="0">
                <a:solidFill>
                  <a:srgbClr val="FF0000"/>
                </a:solidFill>
              </a:rPr>
              <a:t> da;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Vắt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chân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lên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</a:rPr>
              <a:t>cổ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.</a:t>
            </a:r>
            <a:endParaRPr lang="en-US" altLang="en-US" sz="2800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a. Ở </a:t>
            </a:r>
            <a:r>
              <a:rPr lang="en-US" altLang="en-US" sz="2800" dirty="0" err="1">
                <a:solidFill>
                  <a:schemeClr val="bg1"/>
                </a:solidFill>
              </a:rPr>
              <a:t>nơi</a:t>
            </a:r>
            <a:r>
              <a:rPr lang="en-US" altLang="en-US" sz="2800" dirty="0">
                <a:solidFill>
                  <a:schemeClr val="bg1"/>
                </a:solidFill>
              </a:rPr>
              <a:t> ............................... </a:t>
            </a:r>
            <a:r>
              <a:rPr lang="en-US" altLang="en-US" sz="2800" dirty="0" smtClean="0">
                <a:solidFill>
                  <a:schemeClr val="bg1"/>
                </a:solidFill>
              </a:rPr>
              <a:t>  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thế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này</a:t>
            </a:r>
            <a:r>
              <a:rPr lang="en-US" altLang="en-US" sz="2800" dirty="0">
                <a:solidFill>
                  <a:schemeClr val="bg1"/>
                </a:solidFill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</a:rPr>
              <a:t>cỏ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không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mọc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nổi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nữa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là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trồng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rau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trồng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cà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b. </a:t>
            </a:r>
            <a:r>
              <a:rPr lang="en-US" altLang="en-US" sz="2800" dirty="0" err="1">
                <a:solidFill>
                  <a:schemeClr val="bg1"/>
                </a:solidFill>
              </a:rPr>
              <a:t>Nhìn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thấy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tội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ác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giặc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ai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ai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cũng</a:t>
            </a:r>
            <a:r>
              <a:rPr lang="en-US" altLang="en-US" sz="2800" dirty="0">
                <a:solidFill>
                  <a:schemeClr val="bg1"/>
                </a:solidFill>
              </a:rPr>
              <a:t> .........................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c. </a:t>
            </a:r>
            <a:r>
              <a:rPr lang="en-US" altLang="en-US" sz="2800" dirty="0" err="1">
                <a:solidFill>
                  <a:schemeClr val="bg1"/>
                </a:solidFill>
              </a:rPr>
              <a:t>Cô</a:t>
            </a:r>
            <a:r>
              <a:rPr lang="en-US" altLang="en-US" sz="2800" dirty="0">
                <a:solidFill>
                  <a:schemeClr val="bg1"/>
                </a:solidFill>
              </a:rPr>
              <a:t> Nam </a:t>
            </a:r>
            <a:r>
              <a:rPr lang="en-US" altLang="en-US" sz="2800" dirty="0" err="1">
                <a:solidFill>
                  <a:schemeClr val="bg1"/>
                </a:solidFill>
              </a:rPr>
              <a:t>tính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tình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sởi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lởi</a:t>
            </a:r>
            <a:r>
              <a:rPr lang="en-US" altLang="en-US" sz="2800" dirty="0">
                <a:solidFill>
                  <a:schemeClr val="bg1"/>
                </a:solidFill>
              </a:rPr>
              <a:t>,.........................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d. </a:t>
            </a:r>
            <a:r>
              <a:rPr lang="en-US" altLang="en-US" sz="2800" dirty="0" err="1">
                <a:solidFill>
                  <a:schemeClr val="bg1"/>
                </a:solidFill>
              </a:rPr>
              <a:t>Lời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khen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cô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giáo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làm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cho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nó</a:t>
            </a:r>
            <a:r>
              <a:rPr lang="en-US" altLang="en-US" sz="2800" dirty="0">
                <a:solidFill>
                  <a:schemeClr val="bg1"/>
                </a:solidFill>
              </a:rPr>
              <a:t> ...........................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e. </a:t>
            </a:r>
            <a:r>
              <a:rPr lang="en-US" altLang="en-US" sz="2800" dirty="0" err="1">
                <a:solidFill>
                  <a:schemeClr val="bg1"/>
                </a:solidFill>
              </a:rPr>
              <a:t>Bọn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giặc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hoảng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hồn</a:t>
            </a:r>
            <a:r>
              <a:rPr lang="en-US" altLang="en-US" sz="2800" dirty="0">
                <a:solidFill>
                  <a:schemeClr val="bg1"/>
                </a:solidFill>
              </a:rPr>
              <a:t> .......................... </a:t>
            </a:r>
            <a:r>
              <a:rPr lang="en-US" altLang="en-US" sz="2800" dirty="0" smtClean="0">
                <a:solidFill>
                  <a:schemeClr val="bg1"/>
                </a:solidFill>
              </a:rPr>
              <a:t>  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mà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chạy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0374" y="2644299"/>
            <a:ext cx="2817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3935" y="3322045"/>
            <a:ext cx="2992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6914" y="3944655"/>
            <a:ext cx="294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9584" y="4573018"/>
            <a:ext cx="257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8128" y="2031023"/>
            <a:ext cx="323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3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902" y="0"/>
            <a:ext cx="12039098" cy="14478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3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 câu với các thành ngữ có dùng phép nói quá sau: </a:t>
            </a:r>
            <a:r>
              <a:rPr kumimoji="0" lang="vi-VN" sz="3200" b="1" i="1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nghiêng nước nghiêng thành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vi-VN" sz="3200" b="1" i="1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dời non lấp biển, lấp biển vá trời,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1" i="1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 đồng da sắt,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1" i="1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 nát óc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2902" y="1874837"/>
            <a:ext cx="1203909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b="1" i="1" dirty="0">
                <a:cs typeface="Times New Roman" panose="02020603050405020304" pitchFamily="18" charset="0"/>
              </a:rPr>
              <a:t>   </a:t>
            </a:r>
            <a:r>
              <a:rPr lang="vi-VN" altLang="en-US" sz="2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a. C</a:t>
            </a:r>
            <a:r>
              <a:rPr lang="en-US" altLang="en-US" sz="2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ô</a:t>
            </a:r>
            <a:r>
              <a:rPr lang="vi-VN" altLang="en-US" sz="2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ấy có vẻ đẹp </a:t>
            </a:r>
            <a:r>
              <a:rPr lang="vi-VN" alt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nghiêng nước nghiêng thành.</a:t>
            </a:r>
          </a:p>
          <a:p>
            <a:pPr eaLnBrk="1" hangingPunct="1"/>
            <a:r>
              <a:rPr lang="en-US" altLang="en-US" sz="2800" b="1" i="1" dirty="0"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b. </a:t>
            </a:r>
            <a:r>
              <a:rPr lang="en-US" altLang="en-US" sz="28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Đoàn</a:t>
            </a:r>
            <a:r>
              <a:rPr lang="en-US" altLang="en-US" sz="2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kết</a:t>
            </a:r>
            <a:r>
              <a:rPr lang="en-US" altLang="en-US" sz="2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tạo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sức</a:t>
            </a:r>
            <a:r>
              <a:rPr lang="en-US" altLang="en-US" sz="2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mạnh</a:t>
            </a:r>
            <a:r>
              <a:rPr lang="en-US" altLang="en-US" sz="2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dời</a:t>
            </a:r>
            <a:r>
              <a:rPr lang="en-US" alt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non </a:t>
            </a:r>
            <a:r>
              <a:rPr lang="en-US" alt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lấp</a:t>
            </a:r>
            <a:r>
              <a:rPr lang="en-US" alt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2800" b="1" i="1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vi-VN" altLang="en-US" sz="2800" b="1" i="1" dirty="0">
                <a:cs typeface="Times New Roman" panose="02020603050405020304" pitchFamily="18" charset="0"/>
              </a:rPr>
              <a:t>   </a:t>
            </a:r>
            <a:r>
              <a:rPr lang="vi-VN" altLang="en-US" sz="2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c.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Anh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mà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yêu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giúp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đỡ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lẫn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dù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lấp </a:t>
            </a:r>
            <a:r>
              <a:rPr lang="vi-VN" alt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biển vá trời </a:t>
            </a:r>
            <a:r>
              <a:rPr lang="en-US" altLang="en-US" sz="28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cũng</a:t>
            </a:r>
            <a:r>
              <a:rPr lang="vi-VN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có thể làm </a:t>
            </a:r>
            <a:r>
              <a:rPr lang="en-US" altLang="en-US" sz="28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được</a:t>
            </a:r>
            <a:r>
              <a:rPr lang="vi-VN" altLang="en-US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vi-VN" altLang="en-US" sz="28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2800" b="1" i="1" dirty="0">
                <a:cs typeface="Times New Roman" panose="02020603050405020304" pitchFamily="18" charset="0"/>
              </a:rPr>
              <a:t>   </a:t>
            </a:r>
            <a:r>
              <a:rPr lang="vi-VN" altLang="en-US" sz="2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d. Những chiến sĩ </a:t>
            </a:r>
            <a:r>
              <a:rPr lang="vi-VN" alt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mình đồng da sắt </a:t>
            </a:r>
            <a:r>
              <a:rPr lang="vi-VN" altLang="en-US" sz="2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đã chiến thắng.</a:t>
            </a:r>
          </a:p>
          <a:p>
            <a:pPr eaLnBrk="1" hangingPunct="1"/>
            <a:r>
              <a:rPr lang="vi-VN" altLang="en-US" sz="2800" b="1" i="1" dirty="0">
                <a:cs typeface="Times New Roman" panose="02020603050405020304" pitchFamily="18" charset="0"/>
              </a:rPr>
              <a:t>   </a:t>
            </a:r>
            <a:r>
              <a:rPr lang="vi-VN" altLang="en-US" sz="2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e. Mình </a:t>
            </a:r>
            <a:r>
              <a:rPr lang="vi-VN" alt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nghĩ nát óc </a:t>
            </a:r>
            <a:r>
              <a:rPr lang="vi-VN" altLang="en-US" sz="2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mà vẫn chưa giải được bài toán này.</a:t>
            </a:r>
            <a:endParaRPr lang="en-US" altLang="en-US" sz="28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2898" y="2060835"/>
            <a:ext cx="809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QUÁ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0031" y="1607325"/>
            <a:ext cx="1702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38: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2874" y="244615"/>
            <a:ext cx="10012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NÓI QUÁ VÀ TÁC DỤNG CỦA NÓI QUÁ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SGK/101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9282" y="1321833"/>
            <a:ext cx="8098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sz="3200" i="1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1682" y="2873822"/>
            <a:ext cx="80989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200" noProof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kumimoji="0" lang="en-US" sz="320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thót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endParaRPr kumimoji="0" lang="en-US" sz="3200" i="0" u="none" strike="noStrike" kern="1200" cap="none" spc="0" normalizeH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sz="3200" noProof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kumimoji="0" lang="en-US" sz="320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kumimoji="0" lang="en-US" sz="3200" i="0" u="none" strike="noStrike" kern="1200" cap="none" spc="0" normalizeH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n-US" sz="32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 </a:t>
            </a:r>
            <a:r>
              <a:rPr lang="en-US" sz="32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6883" y="628256"/>
            <a:ext cx="387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SGK/101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756988" y="998376"/>
            <a:ext cx="18661" cy="31164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39283" y="1181871"/>
            <a:ext cx="387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noProof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kumimoji="0" lang="en-US" sz="3200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2218" y="1296947"/>
            <a:ext cx="5449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3200" noProof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200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207" y="2500595"/>
            <a:ext cx="4683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 “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thót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7215" y="2578344"/>
            <a:ext cx="387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2219" y="3785106"/>
            <a:ext cx="59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428" y="3722898"/>
            <a:ext cx="387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8" y="4966981"/>
            <a:ext cx="3990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endCxn id="22" idx="1"/>
          </p:cNvCxnSpPr>
          <p:nvPr/>
        </p:nvCxnSpPr>
        <p:spPr>
          <a:xfrm flipV="1">
            <a:off x="3984167" y="4671544"/>
            <a:ext cx="861525" cy="618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3" idx="1"/>
          </p:cNvCxnSpPr>
          <p:nvPr/>
        </p:nvCxnSpPr>
        <p:spPr>
          <a:xfrm flipV="1">
            <a:off x="3993498" y="5240753"/>
            <a:ext cx="992151" cy="49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4" idx="1"/>
          </p:cNvCxnSpPr>
          <p:nvPr/>
        </p:nvCxnSpPr>
        <p:spPr>
          <a:xfrm>
            <a:off x="3984167" y="5290453"/>
            <a:ext cx="1029473" cy="491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45692" y="4379156"/>
            <a:ext cx="210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85649" y="4948365"/>
            <a:ext cx="387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3640" y="5489495"/>
            <a:ext cx="387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075" y="5965358"/>
            <a:ext cx="1207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22" grpId="0"/>
      <p:bldP spid="23" grpId="0"/>
      <p:bldP spid="24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736" y="515689"/>
            <a:ext cx="12125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635" y="0"/>
            <a:ext cx="80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5245" y="1648236"/>
            <a:ext cx="5932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2800" b="1" noProof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kumimoji="0" lang="en-US" sz="28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230" y="1689623"/>
            <a:ext cx="59076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2800" b="1" noProof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noProof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noProof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baseline="0" noProof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thót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295975" y="4587106"/>
            <a:ext cx="324197" cy="47358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453313" y="4504332"/>
            <a:ext cx="324197" cy="47358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054" y="5060693"/>
            <a:ext cx="556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Hay,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b="1" baseline="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5245" y="5060693"/>
            <a:ext cx="556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b="1" baseline="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6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4" grpId="0" animBg="1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2156" y="584775"/>
            <a:ext cx="80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740" y="1315889"/>
            <a:ext cx="217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4660" y="1315889"/>
            <a:ext cx="9887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055" y="3391487"/>
            <a:ext cx="2105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6653" y="2806712"/>
            <a:ext cx="3738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6653" y="3683874"/>
            <a:ext cx="3738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6653" y="4417799"/>
            <a:ext cx="5806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 flipV="1">
            <a:off x="2304659" y="3099100"/>
            <a:ext cx="1551994" cy="5847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10" idx="1"/>
          </p:cNvCxnSpPr>
          <p:nvPr/>
        </p:nvCxnSpPr>
        <p:spPr>
          <a:xfrm>
            <a:off x="2304659" y="3683875"/>
            <a:ext cx="1551994" cy="292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11" idx="1"/>
          </p:cNvCxnSpPr>
          <p:nvPr/>
        </p:nvCxnSpPr>
        <p:spPr>
          <a:xfrm>
            <a:off x="2304659" y="3683875"/>
            <a:ext cx="1551994" cy="10263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0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3266" y="229375"/>
            <a:ext cx="11784562" cy="1030257"/>
          </a:xfrm>
          <a:prstGeom prst="rect">
            <a:avLst/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/>
        </p:spPr>
        <p:txBody>
          <a:bodyPr wrap="none" anchor="ctr">
            <a:flatTx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ĐIỀN TỪ THÍCH HỢP ĐỂ CÓ THÀNH NGỮ HOÀN CHỈNH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675" y="1536669"/>
            <a:ext cx="438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672" y="3054676"/>
            <a:ext cx="474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674" y="2342326"/>
            <a:ext cx="4559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672" y="3767026"/>
            <a:ext cx="40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…..….        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961" y="4572683"/>
            <a:ext cx="383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…… …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3845" y="1507699"/>
            <a:ext cx="437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3845" y="2286171"/>
            <a:ext cx="437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3845" y="3091827"/>
            <a:ext cx="437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3845" y="3785175"/>
            <a:ext cx="437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3845" y="4557540"/>
            <a:ext cx="437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8813" y="1569155"/>
            <a:ext cx="20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4432" y="2332823"/>
            <a:ext cx="31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2136" y="3031501"/>
            <a:ext cx="2531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143" y="3798241"/>
            <a:ext cx="2541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9519" y="4572683"/>
            <a:ext cx="2278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961" y="5388145"/>
            <a:ext cx="11510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noProof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981" y="86916"/>
            <a:ext cx="12191999" cy="67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QUẢ BÍ KHỔNG LỒ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99"/>
                </a:solidFill>
              </a:rPr>
              <a:t>Hai </a:t>
            </a:r>
            <a:r>
              <a:rPr lang="en-US" altLang="en-US" sz="2000" b="1" dirty="0" err="1">
                <a:solidFill>
                  <a:srgbClr val="000099"/>
                </a:solidFill>
              </a:rPr>
              <a:t>anh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chàng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cùng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đi</a:t>
            </a:r>
            <a:r>
              <a:rPr lang="en-US" altLang="en-US" sz="2000" b="1" dirty="0">
                <a:solidFill>
                  <a:srgbClr val="000099"/>
                </a:solidFill>
              </a:rPr>
              <a:t> qua </a:t>
            </a:r>
            <a:r>
              <a:rPr lang="en-US" altLang="en-US" sz="2000" b="1" dirty="0" err="1">
                <a:solidFill>
                  <a:srgbClr val="000099"/>
                </a:solidFill>
              </a:rPr>
              <a:t>một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khu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vườn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trồng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bí</a:t>
            </a:r>
            <a:r>
              <a:rPr lang="en-US" altLang="en-US" sz="2000" b="1" dirty="0">
                <a:solidFill>
                  <a:srgbClr val="000099"/>
                </a:solidFill>
              </a:rPr>
              <a:t>, </a:t>
            </a:r>
            <a:r>
              <a:rPr lang="en-US" altLang="en-US" sz="2000" b="1" dirty="0" err="1">
                <a:solidFill>
                  <a:srgbClr val="000099"/>
                </a:solidFill>
              </a:rPr>
              <a:t>anh</a:t>
            </a:r>
            <a:r>
              <a:rPr lang="en-US" altLang="en-US" sz="2000" b="1" dirty="0">
                <a:solidFill>
                  <a:srgbClr val="000099"/>
                </a:solidFill>
              </a:rPr>
              <a:t> A </a:t>
            </a:r>
            <a:r>
              <a:rPr lang="en-US" altLang="en-US" sz="2000" b="1" dirty="0" err="1">
                <a:solidFill>
                  <a:srgbClr val="000099"/>
                </a:solidFill>
              </a:rPr>
              <a:t>thấy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quả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bí</a:t>
            </a:r>
            <a:r>
              <a:rPr lang="en-US" altLang="en-US" sz="2000" b="1" dirty="0">
                <a:solidFill>
                  <a:srgbClr val="000099"/>
                </a:solidFill>
              </a:rPr>
              <a:t> to </a:t>
            </a:r>
            <a:r>
              <a:rPr lang="en-US" altLang="en-US" sz="2000" b="1" dirty="0" err="1">
                <a:solidFill>
                  <a:srgbClr val="000099"/>
                </a:solidFill>
              </a:rPr>
              <a:t>vội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kêu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lên</a:t>
            </a:r>
            <a:r>
              <a:rPr lang="en-US" altLang="en-US" sz="2000" b="1" dirty="0">
                <a:solidFill>
                  <a:srgbClr val="000099"/>
                </a:solidFill>
              </a:rPr>
              <a:t> :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99"/>
                </a:solidFill>
              </a:rPr>
              <a:t> - </a:t>
            </a:r>
            <a:r>
              <a:rPr lang="en-US" altLang="en-US" sz="2000" b="1" dirty="0" err="1">
                <a:solidFill>
                  <a:srgbClr val="000099"/>
                </a:solidFill>
              </a:rPr>
              <a:t>Chà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quả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bí</a:t>
            </a:r>
            <a:r>
              <a:rPr lang="en-US" altLang="en-US" sz="2000" b="1" dirty="0">
                <a:solidFill>
                  <a:srgbClr val="000099"/>
                </a:solidFill>
              </a:rPr>
              <a:t> to </a:t>
            </a:r>
            <a:r>
              <a:rPr lang="en-US" altLang="en-US" sz="2000" b="1" dirty="0" err="1">
                <a:solidFill>
                  <a:srgbClr val="000099"/>
                </a:solidFill>
              </a:rPr>
              <a:t>thật</a:t>
            </a:r>
            <a:r>
              <a:rPr lang="en-US" altLang="en-US" sz="2000" b="1" dirty="0">
                <a:solidFill>
                  <a:srgbClr val="000099"/>
                </a:solidFill>
              </a:rPr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99"/>
                </a:solidFill>
              </a:rPr>
              <a:t>Anh</a:t>
            </a:r>
            <a:r>
              <a:rPr lang="en-US" altLang="en-US" sz="2000" b="1" dirty="0">
                <a:solidFill>
                  <a:srgbClr val="000099"/>
                </a:solidFill>
              </a:rPr>
              <a:t> B </a:t>
            </a:r>
            <a:r>
              <a:rPr lang="en-US" altLang="en-US" sz="2000" b="1" dirty="0" err="1">
                <a:solidFill>
                  <a:srgbClr val="000099"/>
                </a:solidFill>
              </a:rPr>
              <a:t>cười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mà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bảo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rằng</a:t>
            </a:r>
            <a:r>
              <a:rPr lang="en-US" altLang="en-US" sz="2000" b="1" dirty="0">
                <a:solidFill>
                  <a:srgbClr val="000099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- </a:t>
            </a:r>
            <a:r>
              <a:rPr lang="en-US" altLang="en-US" sz="2000" b="1" dirty="0" err="1">
                <a:solidFill>
                  <a:srgbClr val="FF0000"/>
                </a:solidFill>
              </a:rPr>
              <a:t>Thế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thì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lấy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gì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làm</a:t>
            </a:r>
            <a:r>
              <a:rPr lang="en-US" altLang="en-US" sz="2000" b="1" dirty="0">
                <a:solidFill>
                  <a:srgbClr val="FF0000"/>
                </a:solidFill>
              </a:rPr>
              <a:t> to! </a:t>
            </a:r>
            <a:r>
              <a:rPr lang="en-US" altLang="en-US" sz="2000" b="1" dirty="0" err="1">
                <a:solidFill>
                  <a:srgbClr val="FF0000"/>
                </a:solidFill>
              </a:rPr>
              <a:t>Tôi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đã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từng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thấy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quả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bí</a:t>
            </a:r>
            <a:r>
              <a:rPr lang="en-US" altLang="en-US" sz="2000" b="1" dirty="0">
                <a:solidFill>
                  <a:srgbClr val="FF0000"/>
                </a:solidFill>
              </a:rPr>
              <a:t> to </a:t>
            </a:r>
            <a:r>
              <a:rPr lang="en-US" altLang="en-US" sz="2000" b="1" dirty="0" err="1">
                <a:solidFill>
                  <a:srgbClr val="FF0000"/>
                </a:solidFill>
              </a:rPr>
              <a:t>hơn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nhiều</a:t>
            </a:r>
            <a:r>
              <a:rPr lang="en-US" altLang="en-US" sz="2000" b="1" dirty="0">
                <a:solidFill>
                  <a:srgbClr val="FF0000"/>
                </a:solidFill>
              </a:rPr>
              <a:t>. </a:t>
            </a:r>
            <a:r>
              <a:rPr lang="en-US" altLang="en-US" sz="2000" b="1" dirty="0" err="1">
                <a:solidFill>
                  <a:srgbClr val="FF0000"/>
                </a:solidFill>
              </a:rPr>
              <a:t>Có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một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lần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tôi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trông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thấy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quả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bí</a:t>
            </a:r>
            <a:r>
              <a:rPr lang="en-US" altLang="en-US" sz="2000" b="1" dirty="0">
                <a:solidFill>
                  <a:srgbClr val="FF0000"/>
                </a:solidFill>
              </a:rPr>
              <a:t> to </a:t>
            </a:r>
            <a:r>
              <a:rPr lang="en-US" altLang="en-US" sz="2000" b="1" dirty="0" err="1">
                <a:solidFill>
                  <a:srgbClr val="FF0000"/>
                </a:solidFill>
              </a:rPr>
              <a:t>bằng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cả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cái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nhà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đằng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kia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kìa</a:t>
            </a:r>
            <a:r>
              <a:rPr lang="en-US" altLang="en-US" sz="2000" b="1" dirty="0">
                <a:solidFill>
                  <a:srgbClr val="FF0000"/>
                </a:solidFill>
              </a:rPr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99"/>
                </a:solidFill>
              </a:rPr>
              <a:t>Anh</a:t>
            </a:r>
            <a:r>
              <a:rPr lang="en-US" altLang="en-US" sz="2000" b="1" dirty="0">
                <a:solidFill>
                  <a:srgbClr val="000099"/>
                </a:solidFill>
              </a:rPr>
              <a:t> A </a:t>
            </a:r>
            <a:r>
              <a:rPr lang="en-US" altLang="en-US" sz="2000" b="1" dirty="0" err="1">
                <a:solidFill>
                  <a:srgbClr val="000099"/>
                </a:solidFill>
              </a:rPr>
              <a:t>nói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ngay</a:t>
            </a:r>
            <a:r>
              <a:rPr lang="en-US" altLang="en-US" sz="2000" b="1" dirty="0">
                <a:solidFill>
                  <a:srgbClr val="000099"/>
                </a:solidFill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- </a:t>
            </a:r>
            <a:r>
              <a:rPr lang="en-US" altLang="en-US" sz="2000" b="1" dirty="0" err="1">
                <a:solidFill>
                  <a:srgbClr val="FF0000"/>
                </a:solidFill>
              </a:rPr>
              <a:t>Thế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thì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lấy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gì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làm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lạ</a:t>
            </a:r>
            <a:r>
              <a:rPr lang="en-US" altLang="en-US" sz="2000" b="1" dirty="0">
                <a:solidFill>
                  <a:srgbClr val="FF0000"/>
                </a:solidFill>
              </a:rPr>
              <a:t>! </a:t>
            </a:r>
            <a:r>
              <a:rPr lang="en-US" altLang="en-US" sz="2000" b="1" dirty="0" err="1">
                <a:solidFill>
                  <a:srgbClr val="FF0000"/>
                </a:solidFill>
              </a:rPr>
              <a:t>Tôi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còn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nhớ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có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một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lần</a:t>
            </a:r>
            <a:r>
              <a:rPr lang="en-US" altLang="en-US" sz="2000" b="1" dirty="0">
                <a:solidFill>
                  <a:srgbClr val="FF0000"/>
                </a:solidFill>
              </a:rPr>
              <a:t>  </a:t>
            </a:r>
            <a:r>
              <a:rPr lang="en-US" altLang="en-US" sz="2000" b="1" dirty="0" err="1">
                <a:solidFill>
                  <a:srgbClr val="FF0000"/>
                </a:solidFill>
              </a:rPr>
              <a:t>tôi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còn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trông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thấy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cái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nồi</a:t>
            </a:r>
            <a:r>
              <a:rPr lang="en-US" altLang="en-US" sz="2000" b="1" dirty="0">
                <a:solidFill>
                  <a:srgbClr val="FF0000"/>
                </a:solidFill>
              </a:rPr>
              <a:t> to </a:t>
            </a:r>
            <a:r>
              <a:rPr lang="en-US" altLang="en-US" sz="2000" b="1" dirty="0" err="1">
                <a:solidFill>
                  <a:srgbClr val="FF0000"/>
                </a:solidFill>
              </a:rPr>
              <a:t>bằng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cả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cái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đình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làng</a:t>
            </a:r>
            <a:r>
              <a:rPr lang="en-US" altLang="en-US" sz="2000" b="1" dirty="0">
                <a:solidFill>
                  <a:srgbClr val="FF0000"/>
                </a:solidFill>
              </a:rPr>
              <a:t> ta!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99"/>
                </a:solidFill>
              </a:rPr>
              <a:t>Anh</a:t>
            </a:r>
            <a:r>
              <a:rPr lang="en-US" altLang="en-US" sz="2000" b="1" dirty="0">
                <a:solidFill>
                  <a:srgbClr val="000099"/>
                </a:solidFill>
              </a:rPr>
              <a:t> B </a:t>
            </a:r>
            <a:r>
              <a:rPr lang="en-US" altLang="en-US" sz="2000" b="1" dirty="0" err="1">
                <a:solidFill>
                  <a:srgbClr val="000099"/>
                </a:solidFill>
              </a:rPr>
              <a:t>ngạc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nhiên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hỏi</a:t>
            </a:r>
            <a:r>
              <a:rPr lang="en-US" altLang="en-US" sz="2000" b="1" dirty="0">
                <a:solidFill>
                  <a:srgbClr val="000099"/>
                </a:solidFill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- </a:t>
            </a:r>
            <a:r>
              <a:rPr lang="en-US" altLang="en-US" sz="2000" b="1" dirty="0" err="1">
                <a:solidFill>
                  <a:srgbClr val="FF0000"/>
                </a:solidFill>
              </a:rPr>
              <a:t>Cái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nồi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ấy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dùng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để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làm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gì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mà</a:t>
            </a:r>
            <a:r>
              <a:rPr lang="en-US" altLang="en-US" sz="2000" b="1" dirty="0">
                <a:solidFill>
                  <a:srgbClr val="FF0000"/>
                </a:solidFill>
              </a:rPr>
              <a:t> to </a:t>
            </a:r>
            <a:r>
              <a:rPr lang="en-US" altLang="en-US" sz="2000" b="1" dirty="0" err="1">
                <a:solidFill>
                  <a:srgbClr val="FF0000"/>
                </a:solidFill>
              </a:rPr>
              <a:t>vậy</a:t>
            </a:r>
            <a:r>
              <a:rPr lang="en-US" altLang="en-US" sz="2000" b="1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99"/>
                </a:solidFill>
              </a:rPr>
              <a:t>Anh</a:t>
            </a:r>
            <a:r>
              <a:rPr lang="en-US" altLang="en-US" sz="2000" b="1" dirty="0">
                <a:solidFill>
                  <a:srgbClr val="000099"/>
                </a:solidFill>
              </a:rPr>
              <a:t> A </a:t>
            </a:r>
            <a:r>
              <a:rPr lang="en-US" altLang="en-US" sz="2000" b="1" dirty="0" err="1">
                <a:solidFill>
                  <a:srgbClr val="000099"/>
                </a:solidFill>
              </a:rPr>
              <a:t>giải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thích</a:t>
            </a:r>
            <a:r>
              <a:rPr lang="en-US" altLang="en-US" sz="2000" b="1" dirty="0">
                <a:solidFill>
                  <a:srgbClr val="000099"/>
                </a:solidFill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- </a:t>
            </a:r>
            <a:r>
              <a:rPr lang="en-US" altLang="en-US" sz="2000" b="1" dirty="0" err="1">
                <a:solidFill>
                  <a:srgbClr val="FF0000"/>
                </a:solidFill>
              </a:rPr>
              <a:t>Cái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nồi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ấy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dùng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để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luộc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quả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bí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anh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vừa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nói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ấy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mà</a:t>
            </a:r>
            <a:r>
              <a:rPr lang="en-US" altLang="en-US" sz="2000" b="1" dirty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99"/>
                </a:solidFill>
              </a:rPr>
              <a:t>Anh B </a:t>
            </a:r>
            <a:r>
              <a:rPr lang="en-US" altLang="en-US" sz="2000" b="1" dirty="0" err="1">
                <a:solidFill>
                  <a:srgbClr val="000099"/>
                </a:solidFill>
              </a:rPr>
              <a:t>biết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bạn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chế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nhạo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mình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bèn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nói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lảng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sang  </a:t>
            </a:r>
            <a:r>
              <a:rPr lang="en-US" altLang="en-US" sz="2000" b="1" dirty="0" err="1" smtClean="0">
                <a:solidFill>
                  <a:srgbClr val="000099"/>
                </a:solidFill>
              </a:rPr>
              <a:t>chuyện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khác</a:t>
            </a:r>
            <a:r>
              <a:rPr lang="en-US" altLang="en-US" sz="2000" b="1" dirty="0">
                <a:solidFill>
                  <a:srgbClr val="000099"/>
                </a:solidFill>
              </a:rPr>
              <a:t>.                                                                      </a:t>
            </a:r>
            <a:endParaRPr lang="en-US" altLang="en-US" sz="2000" b="1" dirty="0" smtClean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000099"/>
                </a:solidFill>
              </a:rPr>
              <a:t>	</a:t>
            </a:r>
            <a:r>
              <a:rPr lang="en-US" altLang="en-US" sz="2000" b="1" i="1" dirty="0" smtClean="0">
                <a:solidFill>
                  <a:srgbClr val="000099"/>
                </a:solidFill>
              </a:rPr>
              <a:t>													Theo</a:t>
            </a:r>
            <a:r>
              <a:rPr lang="en-US" altLang="en-US" sz="2000" b="1" i="1" dirty="0">
                <a:solidFill>
                  <a:srgbClr val="000099"/>
                </a:solidFill>
              </a:rPr>
              <a:t>: </a:t>
            </a:r>
            <a:r>
              <a:rPr lang="en-US" altLang="en-US" sz="2000" b="1" i="1" dirty="0" err="1">
                <a:solidFill>
                  <a:srgbClr val="000099"/>
                </a:solidFill>
              </a:rPr>
              <a:t>Truyện</a:t>
            </a:r>
            <a:r>
              <a:rPr lang="en-US" altLang="en-US" sz="2000" b="1" i="1" dirty="0">
                <a:solidFill>
                  <a:srgbClr val="000099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99"/>
                </a:solidFill>
              </a:rPr>
              <a:t>cười</a:t>
            </a:r>
            <a:r>
              <a:rPr lang="en-US" altLang="en-US" sz="2000" b="1" i="1" dirty="0">
                <a:solidFill>
                  <a:srgbClr val="000099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99"/>
                </a:solidFill>
              </a:rPr>
              <a:t>dân</a:t>
            </a:r>
            <a:r>
              <a:rPr lang="en-US" altLang="en-US" sz="2000" b="1" i="1" dirty="0">
                <a:solidFill>
                  <a:srgbClr val="000099"/>
                </a:solidFill>
              </a:rPr>
              <a:t> </a:t>
            </a:r>
            <a:r>
              <a:rPr lang="en-US" altLang="en-US" sz="2000" b="1" i="1" dirty="0" err="1">
                <a:solidFill>
                  <a:srgbClr val="000099"/>
                </a:solidFill>
              </a:rPr>
              <a:t>gian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707" y="108914"/>
            <a:ext cx="80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707" y="864694"/>
            <a:ext cx="1186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706" y="1760431"/>
            <a:ext cx="177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706" y="2656170"/>
            <a:ext cx="56232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1037" y="2656169"/>
            <a:ext cx="57600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6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1257</Words>
  <Application>Microsoft Office PowerPoint</Application>
  <PresentationFormat>Widescreen</PresentationFormat>
  <Paragraphs>145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Times New Roman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 Nguyễn Thành</dc:creator>
  <cp:lastModifiedBy>admin</cp:lastModifiedBy>
  <cp:revision>49</cp:revision>
  <dcterms:created xsi:type="dcterms:W3CDTF">2020-10-31T12:20:47Z</dcterms:created>
  <dcterms:modified xsi:type="dcterms:W3CDTF">2021-11-15T02:58:50Z</dcterms:modified>
</cp:coreProperties>
</file>